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3302" y="1205237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19"/>
            <a:ext cx="1066892" cy="1304657"/>
          </a:xfrm>
          <a:prstGeom prst="rect">
            <a:avLst/>
          </a:prstGeom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40289" y="440016"/>
            <a:ext cx="15841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Подвиг</a:t>
            </a:r>
          </a:p>
          <a:p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8" name="Picture 2" descr="http://www.fightersky.ru/saliho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50" y="440016"/>
            <a:ext cx="2834268" cy="393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40288" y="1906893"/>
            <a:ext cx="35069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Сержант </a:t>
            </a:r>
            <a:r>
              <a:rPr lang="ru-RU" dirty="0">
                <a:latin typeface="Monotype Corsiva" panose="03010101010201010101" pitchFamily="66" charset="0"/>
              </a:rPr>
              <a:t>Салихов отличился в боях 12 июля-3 августа1943 года в районе деревни Большой </a:t>
            </a:r>
            <a:r>
              <a:rPr lang="ru-RU" dirty="0" err="1">
                <a:latin typeface="Monotype Corsiva" panose="03010101010201010101" pitchFamily="66" charset="0"/>
              </a:rPr>
              <a:t>Малиновец</a:t>
            </a:r>
            <a:r>
              <a:rPr lang="ru-RU" dirty="0">
                <a:latin typeface="Monotype Corsiva" panose="03010101010201010101" pitchFamily="66" charset="0"/>
              </a:rPr>
              <a:t> и села </a:t>
            </a:r>
            <a:r>
              <a:rPr lang="ru-RU" dirty="0" err="1">
                <a:latin typeface="Monotype Corsiva" panose="03010101010201010101" pitchFamily="66" charset="0"/>
              </a:rPr>
              <a:t>Сетуха</a:t>
            </a:r>
            <a:r>
              <a:rPr lang="ru-RU" dirty="0">
                <a:latin typeface="Monotype Corsiva" panose="03010101010201010101" pitchFamily="66" charset="0"/>
              </a:rPr>
              <a:t> (</a:t>
            </a:r>
            <a:r>
              <a:rPr lang="ru-RU" dirty="0" err="1">
                <a:latin typeface="Monotype Corsiva" panose="03010101010201010101" pitchFamily="66" charset="0"/>
              </a:rPr>
              <a:t>Залегощинский</a:t>
            </a:r>
            <a:r>
              <a:rPr lang="ru-RU" dirty="0">
                <a:latin typeface="Monotype Corsiva" panose="03010101010201010101" pitchFamily="66" charset="0"/>
              </a:rPr>
              <a:t> район Орловской области). Из снайперской винтовки и пулемета </a:t>
            </a:r>
            <a:r>
              <a:rPr lang="ru-RU" b="1" dirty="0">
                <a:latin typeface="Monotype Corsiva" panose="03010101010201010101" pitchFamily="66" charset="0"/>
              </a:rPr>
              <a:t>уничтожил свыше 40 гитлеровцев. </a:t>
            </a:r>
            <a:r>
              <a:rPr lang="ru-RU" dirty="0">
                <a:latin typeface="Monotype Corsiva" panose="03010101010201010101" pitchFamily="66" charset="0"/>
              </a:rPr>
              <a:t>В критический момент боя заменил командира взвода, а затем и роты, поднял бойцов в штыковую атаку. </a:t>
            </a:r>
            <a:endParaRPr lang="ru-RU" dirty="0" smtClean="0">
              <a:latin typeface="Monotype Corsiva" panose="03010101010201010101" pitchFamily="66" charset="0"/>
            </a:endParaRPr>
          </a:p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Звание 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 </a:t>
            </a:r>
            <a:r>
              <a:rPr lang="ru-RU" dirty="0" err="1">
                <a:latin typeface="Monotype Corsiva" panose="03010101010201010101" pitchFamily="66" charset="0"/>
              </a:rPr>
              <a:t>Гатаулле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Салиховичу</a:t>
            </a:r>
            <a:r>
              <a:rPr lang="ru-RU" dirty="0">
                <a:latin typeface="Monotype Corsiva" panose="03010101010201010101" pitchFamily="66" charset="0"/>
              </a:rPr>
              <a:t> присвоено 27 </a:t>
            </a:r>
            <a:r>
              <a:rPr lang="ru-RU" dirty="0" smtClean="0">
                <a:latin typeface="Monotype Corsiva" panose="03010101010201010101" pitchFamily="66" charset="0"/>
              </a:rPr>
              <a:t>августа </a:t>
            </a:r>
            <a:r>
              <a:rPr lang="ru-RU" b="1" dirty="0">
                <a:latin typeface="Monotype Corsiva" panose="03010101010201010101" pitchFamily="66" charset="0"/>
              </a:rPr>
              <a:t>1943 </a:t>
            </a:r>
            <a:r>
              <a:rPr lang="ru-RU" dirty="0">
                <a:latin typeface="Monotype Corsiva" panose="03010101010201010101" pitchFamily="66" charset="0"/>
              </a:rPr>
              <a:t>года.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568" y="4437112"/>
            <a:ext cx="38884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Салихов </a:t>
            </a:r>
            <a:r>
              <a:rPr lang="ru-RU" sz="2800" b="1" i="1" dirty="0" err="1" smtClean="0"/>
              <a:t>Гатаулла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Салихович</a:t>
            </a:r>
            <a:r>
              <a:rPr lang="ru-RU" sz="2800" b="1" i="1" dirty="0" smtClean="0"/>
              <a:t>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Арский р-н,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с. Нижняя Ура</a:t>
            </a:r>
          </a:p>
          <a:p>
            <a:pPr algn="ctr"/>
            <a:r>
              <a:rPr lang="ru-RU" sz="2000" dirty="0" smtClean="0"/>
              <a:t>1.01.1942-16.02.2012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21222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франов Пётр Григорье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2519"/>
            <a:ext cx="3168352" cy="395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312" y="372519"/>
            <a:ext cx="1066892" cy="1304657"/>
          </a:xfrm>
          <a:prstGeom prst="rect">
            <a:avLst/>
          </a:prstGeom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62479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15312" y="440016"/>
            <a:ext cx="1853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Подвиг</a:t>
            </a:r>
          </a:p>
          <a:p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15311" y="1916832"/>
            <a:ext cx="343344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Воевал </a:t>
            </a:r>
            <a:r>
              <a:rPr lang="ru-RU" dirty="0">
                <a:latin typeface="Monotype Corsiva" panose="03010101010201010101" pitchFamily="66" charset="0"/>
              </a:rPr>
              <a:t>под Москвой, Ржевом, на Смоленщине, в Белоруссии, Восточной Пруссии, участвовал в последних сражениях в Берлине. Командующему 31-й армией (3-й Белорусский фронт) генерал-лейтенанту Шафранову за </a:t>
            </a:r>
            <a:r>
              <a:rPr lang="ru-RU" b="1" dirty="0">
                <a:latin typeface="Monotype Corsiva" panose="03010101010201010101" pitchFamily="66" charset="0"/>
              </a:rPr>
              <a:t>умелое руководство войсками при ликвидации группировки противника </a:t>
            </a:r>
            <a:r>
              <a:rPr lang="ru-RU" dirty="0">
                <a:latin typeface="Monotype Corsiva" panose="03010101010201010101" pitchFamily="66" charset="0"/>
              </a:rPr>
              <a:t>в марте – апреле 1945 года юго-западнее города Кенигсберга (ныне Калининград) 19 апреля </a:t>
            </a:r>
            <a:r>
              <a:rPr lang="ru-RU" b="1" dirty="0">
                <a:latin typeface="Monotype Corsiva" panose="03010101010201010101" pitchFamily="66" charset="0"/>
              </a:rPr>
              <a:t>1945</a:t>
            </a:r>
            <a:r>
              <a:rPr lang="ru-RU" dirty="0">
                <a:latin typeface="Monotype Corsiva" panose="03010101010201010101" pitchFamily="66" charset="0"/>
              </a:rPr>
              <a:t> года присвоено звание 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Союза.</a:t>
            </a:r>
          </a:p>
          <a:p>
            <a:pPr algn="just"/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4437112"/>
            <a:ext cx="3312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Шафранов Петр Григорьевич,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Буинский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с. Большое Фролово</a:t>
            </a:r>
          </a:p>
          <a:p>
            <a:pPr algn="ctr"/>
            <a:r>
              <a:rPr lang="ru-RU" sz="2000" dirty="0" smtClean="0"/>
              <a:t>09.01.1901-4.11.1972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1602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25144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err="1"/>
              <a:t>Абдрахманов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 </a:t>
            </a:r>
            <a:r>
              <a:rPr lang="ru-RU" sz="2800" b="1" i="1" dirty="0" err="1"/>
              <a:t>Асаф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Кутдусович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Агрызский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с.Иж-Бобья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20.12.1918-03.09.2000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бронекатера проявил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при освобождении Крыма.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 непрерывным огнем артиллерии и авиации противника его катер, подавляя огневые точки на берегу, переправил на Крымскую землю большое количество оружия, техники и людей.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Керченской операции в январе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в операциях по освобождению от немецко-фашистских захватчиков Белгорода, Будапешта и Вены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Боевые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подвиги героя отмечены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15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правительственными наградами.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Pictures\AbdrahmanovAsafKutd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2862258" cy="410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7" name="Picture 2" descr="https://yarwiki.ru/uploaded/8/d/8dc188b9e53fa6172bd47cce2da6d4e7-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8841"/>
            <a:ext cx="2952328" cy="413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5986" y="4585051"/>
            <a:ext cx="3451586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/>
              <a:t>Русаков </a:t>
            </a:r>
          </a:p>
          <a:p>
            <a:pPr algn="ctr"/>
            <a:r>
              <a:rPr lang="ru-RU" sz="2800" b="1" i="1" dirty="0" smtClean="0"/>
              <a:t>Климент Сергеевич,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Лаишевский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уезд,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с.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Урахча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04.02.1904-27.05.1996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8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53136" y="1772816"/>
            <a:ext cx="38701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Проявил </a:t>
            </a:r>
            <a:r>
              <a:rPr lang="ru-RU" dirty="0">
                <a:latin typeface="Monotype Corsiva" panose="03010101010201010101" pitchFamily="66" charset="0"/>
              </a:rPr>
              <a:t>героизм </a:t>
            </a:r>
            <a:r>
              <a:rPr lang="ru-RU" b="1" dirty="0">
                <a:latin typeface="Monotype Corsiva" panose="03010101010201010101" pitchFamily="66" charset="0"/>
              </a:rPr>
              <a:t>при форсировании реки Висла и захвате плацдарма под городом </a:t>
            </a:r>
            <a:r>
              <a:rPr lang="ru-RU" b="1" dirty="0" err="1">
                <a:latin typeface="Monotype Corsiva" panose="03010101010201010101" pitchFamily="66" charset="0"/>
              </a:rPr>
              <a:t>Пулавы</a:t>
            </a:r>
            <a:r>
              <a:rPr lang="ru-RU" dirty="0">
                <a:latin typeface="Monotype Corsiva" panose="03010101010201010101" pitchFamily="66" charset="0"/>
              </a:rPr>
              <a:t> (Польша): в ночь на 31 июля 1944 полк под командованием </a:t>
            </a:r>
            <a:r>
              <a:rPr lang="ru-RU" dirty="0" err="1">
                <a:latin typeface="Monotype Corsiva" panose="03010101010201010101" pitchFamily="66" charset="0"/>
              </a:rPr>
              <a:t>Русакова</a:t>
            </a:r>
            <a:r>
              <a:rPr lang="ru-RU" dirty="0">
                <a:latin typeface="Monotype Corsiva" panose="03010101010201010101" pitchFamily="66" charset="0"/>
              </a:rPr>
              <a:t> с ходу овладел важным стратегическим пунктом, отбил многочисленные контратаки противника и уничтожил много солдат врага. С 1957 в запасе. Жил в Виннице. </a:t>
            </a:r>
            <a:r>
              <a:rPr lang="ru-RU" dirty="0" smtClean="0">
                <a:latin typeface="Monotype Corsiva" panose="03010101010201010101" pitchFamily="66" charset="0"/>
              </a:rPr>
              <a:t>24 марта </a:t>
            </a:r>
            <a:r>
              <a:rPr lang="ru-RU" b="1" dirty="0" smtClean="0">
                <a:latin typeface="Monotype Corsiva" pitchFamily="66" charset="0"/>
              </a:rPr>
              <a:t>1945 </a:t>
            </a:r>
            <a:r>
              <a:rPr lang="ru-RU" dirty="0">
                <a:latin typeface="Monotype Corsiva" pitchFamily="66" charset="0"/>
              </a:rPr>
              <a:t>года ему присвоено звание </a:t>
            </a:r>
            <a:r>
              <a:rPr lang="ru-RU" b="1" dirty="0">
                <a:latin typeface="Monotype Corsiva" pitchFamily="66" charset="0"/>
              </a:rPr>
              <a:t>Героя Советского Союза</a:t>
            </a:r>
            <a:r>
              <a:rPr lang="ru-RU" b="1" dirty="0" smtClean="0">
                <a:latin typeface="Monotype Corsiva" pitchFamily="66" charset="0"/>
              </a:rPr>
              <a:t>.</a:t>
            </a:r>
            <a:endParaRPr lang="ru-RU" dirty="0" smtClean="0">
              <a:latin typeface="Monotype Corsiva" panose="03010101010201010101" pitchFamily="66" charset="0"/>
            </a:endParaRPr>
          </a:p>
          <a:p>
            <a:pPr algn="just"/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Награждён </a:t>
            </a:r>
            <a:r>
              <a:rPr lang="ru-RU" dirty="0">
                <a:latin typeface="Monotype Corsiva" panose="03010101010201010101" pitchFamily="66" charset="0"/>
              </a:rPr>
              <a:t>двумя орденами Ленина, четырьмя орденами Красного Знамени, орденами Суворова 3-й степени, Александра Невского, Отечественной войны 1-й степени, Красной Звезды, медалями.</a:t>
            </a:r>
          </a:p>
        </p:txBody>
      </p:sp>
    </p:spTree>
    <p:extLst>
      <p:ext uri="{BB962C8B-B14F-4D97-AF65-F5344CB8AC3E}">
        <p14:creationId xmlns:p14="http://schemas.microsoft.com/office/powerpoint/2010/main" val="98333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4048" y="372520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  <p:pic>
        <p:nvPicPr>
          <p:cNvPr id="7" name="Picture 2" descr="https://img0.liveinternet.ru/images/attach/c/9/126/386/126386118_RyzhovMihGri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90099"/>
            <a:ext cx="2808312" cy="378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205954"/>
            <a:ext cx="35283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Рыжов Михаил Григорьевич,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Тетюшский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д.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Максимовка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25.11.1913-21.04.1946</a:t>
            </a:r>
            <a:endParaRPr lang="ru-RU" sz="2000" dirty="0"/>
          </a:p>
        </p:txBody>
      </p:sp>
      <p:pic>
        <p:nvPicPr>
          <p:cNvPr id="8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05242" y="1677177"/>
            <a:ext cx="3726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Старшина </a:t>
            </a:r>
            <a:r>
              <a:rPr lang="ru-RU" dirty="0">
                <a:latin typeface="Monotype Corsiva" panose="03010101010201010101" pitchFamily="66" charset="0"/>
              </a:rPr>
              <a:t>Рыжов в ночь на 23 сентября 1943 года с бойцами под огнем противника на лодке переправился через Днепр в районе села Луковица (</a:t>
            </a:r>
            <a:r>
              <a:rPr lang="ru-RU" dirty="0" err="1">
                <a:latin typeface="Monotype Corsiva" panose="03010101010201010101" pitchFamily="66" charset="0"/>
              </a:rPr>
              <a:t>Каневский</a:t>
            </a:r>
            <a:r>
              <a:rPr lang="ru-RU" dirty="0">
                <a:latin typeface="Monotype Corsiva" panose="03010101010201010101" pitchFamily="66" charset="0"/>
              </a:rPr>
              <a:t> район, Черкасская область). </a:t>
            </a:r>
            <a:r>
              <a:rPr lang="ru-RU" b="1" dirty="0">
                <a:latin typeface="Monotype Corsiva" panose="03010101010201010101" pitchFamily="66" charset="0"/>
              </a:rPr>
              <a:t>Захватив плацдарм </a:t>
            </a:r>
            <a:r>
              <a:rPr lang="ru-RU" dirty="0">
                <a:latin typeface="Monotype Corsiva" panose="03010101010201010101" pitchFamily="66" charset="0"/>
              </a:rPr>
              <a:t>на правом береге, воины удерживали его до подхода подразделений полка. Звание 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 </a:t>
            </a:r>
            <a:r>
              <a:rPr lang="ru-RU" dirty="0">
                <a:latin typeface="Monotype Corsiva" panose="03010101010201010101" pitchFamily="66" charset="0"/>
              </a:rPr>
              <a:t>Михаилу Григорьевичу присвоено 21 апреля </a:t>
            </a:r>
            <a:r>
              <a:rPr lang="ru-RU" b="1" dirty="0">
                <a:latin typeface="Monotype Corsiva" panose="03010101010201010101" pitchFamily="66" charset="0"/>
              </a:rPr>
              <a:t>1946 </a:t>
            </a:r>
            <a:r>
              <a:rPr lang="ru-RU" dirty="0">
                <a:latin typeface="Monotype Corsiva" panose="03010101010201010101" pitchFamily="66" charset="0"/>
              </a:rPr>
              <a:t>года.</a:t>
            </a:r>
          </a:p>
          <a:p>
            <a:pPr algn="just"/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Лейтенант </a:t>
            </a:r>
            <a:r>
              <a:rPr lang="ru-RU" dirty="0">
                <a:latin typeface="Monotype Corsiva" panose="03010101010201010101" pitchFamily="66" charset="0"/>
              </a:rPr>
              <a:t>Рыжов награждён орденами Ленина, Отечественной войны </a:t>
            </a:r>
            <a:r>
              <a:rPr lang="de-DE" dirty="0">
                <a:latin typeface="Monotype Corsiva" panose="03010101010201010101" pitchFamily="66" charset="0"/>
              </a:rPr>
              <a:t>II </a:t>
            </a:r>
            <a:r>
              <a:rPr lang="ru-RU" dirty="0">
                <a:latin typeface="Monotype Corsiva" panose="03010101010201010101" pitchFamily="66" charset="0"/>
              </a:rPr>
              <a:t>степени, медалью.</a:t>
            </a:r>
          </a:p>
        </p:txBody>
      </p:sp>
    </p:spTree>
    <p:extLst>
      <p:ext uri="{BB962C8B-B14F-4D97-AF65-F5344CB8AC3E}">
        <p14:creationId xmlns:p14="http://schemas.microsoft.com/office/powerpoint/2010/main" val="206423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3252191" y="404127"/>
            <a:ext cx="34243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   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6" name="Picture 2" descr="http://900igr.net/up/datas/213156/0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6" t="22828" r="58397" b="16378"/>
          <a:stretch/>
        </p:blipFill>
        <p:spPr bwMode="auto">
          <a:xfrm>
            <a:off x="1115616" y="290408"/>
            <a:ext cx="2874640" cy="416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128" y="4597626"/>
            <a:ext cx="410161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Рыжов Михаил Иванович,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Лаишевский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кантон,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с.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Урахча</a:t>
            </a:r>
            <a:endParaRPr lang="ru-RU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6.11.1922-12.04.1988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14916" y="1767162"/>
            <a:ext cx="31232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</a:t>
            </a:r>
            <a:r>
              <a:rPr lang="ru-RU" sz="2000" dirty="0" smtClean="0">
                <a:latin typeface="Monotype Corsiva" panose="03010101010201010101" pitchFamily="66" charset="0"/>
              </a:rPr>
              <a:t>Командир </a:t>
            </a:r>
            <a:r>
              <a:rPr lang="ru-RU" sz="2000" dirty="0">
                <a:latin typeface="Monotype Corsiva" panose="03010101010201010101" pitchFamily="66" charset="0"/>
              </a:rPr>
              <a:t>звена 103-го штурмового авиационного полка (230-я штурмовая авиационная дивизия, 4-я воздушная армия, 2-й Бело-русский фронт) лейтенант Рыжов к маю 1945 года совершил </a:t>
            </a:r>
            <a:r>
              <a:rPr lang="ru-RU" sz="2000" b="1" dirty="0">
                <a:latin typeface="Monotype Corsiva" panose="03010101010201010101" pitchFamily="66" charset="0"/>
              </a:rPr>
              <a:t>123 боевых вылета </a:t>
            </a:r>
            <a:r>
              <a:rPr lang="ru-RU" sz="2000" dirty="0">
                <a:latin typeface="Monotype Corsiva" panose="03010101010201010101" pitchFamily="66" charset="0"/>
              </a:rPr>
              <a:t>на штурмовку и бомбардировку скоплений живой силы и боевой техники противника. Звание Героя Советского Союза ему присвоена 15 мая </a:t>
            </a:r>
            <a:r>
              <a:rPr lang="ru-RU" sz="2000" b="1" dirty="0">
                <a:latin typeface="Monotype Corsiva" panose="03010101010201010101" pitchFamily="66" charset="0"/>
              </a:rPr>
              <a:t>1946</a:t>
            </a:r>
            <a:r>
              <a:rPr lang="ru-RU" sz="2000" dirty="0">
                <a:latin typeface="Monotype Corsiva" panose="03010101010201010101" pitchFamily="66" charset="0"/>
              </a:rPr>
              <a:t> года. 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8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  <p:pic>
        <p:nvPicPr>
          <p:cNvPr id="5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420742"/>
            <a:ext cx="16561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  <a:endParaRPr lang="ru-RU" sz="3200" b="1" i="1" dirty="0" smtClean="0">
              <a:solidFill>
                <a:srgbClr val="FF0000"/>
              </a:solidFill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  <a:endParaRPr lang="ru-RU" sz="3200" dirty="0"/>
          </a:p>
        </p:txBody>
      </p:sp>
      <p:pic>
        <p:nvPicPr>
          <p:cNvPr id="7" name="Picture 2" descr="https://nsportal.ru/sites/default/files/2015/03/04/izobrazhenie_002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15" y="836712"/>
            <a:ext cx="3691813" cy="268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76056" y="1988840"/>
            <a:ext cx="33711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Младший </a:t>
            </a:r>
            <a:r>
              <a:rPr lang="ru-RU" dirty="0">
                <a:latin typeface="Monotype Corsiva" panose="03010101010201010101" pitchFamily="66" charset="0"/>
              </a:rPr>
              <a:t>лейтенант </a:t>
            </a:r>
            <a:r>
              <a:rPr lang="ru-RU" dirty="0" err="1">
                <a:latin typeface="Monotype Corsiva" panose="03010101010201010101" pitchFamily="66" charset="0"/>
              </a:rPr>
              <a:t>Сабиров</a:t>
            </a:r>
            <a:r>
              <a:rPr lang="ru-RU" dirty="0">
                <a:latin typeface="Monotype Corsiva" panose="03010101010201010101" pitchFamily="66" charset="0"/>
              </a:rPr>
              <a:t> в боях 1-5 марта 1940 года в районе поселка </a:t>
            </a:r>
            <a:r>
              <a:rPr lang="ru-RU" dirty="0" err="1">
                <a:latin typeface="Monotype Corsiva" panose="03010101010201010101" pitchFamily="66" charset="0"/>
              </a:rPr>
              <a:t>Тупуран-Саари</a:t>
            </a:r>
            <a:r>
              <a:rPr lang="ru-RU" dirty="0">
                <a:latin typeface="Monotype Corsiva" panose="03010101010201010101" pitchFamily="66" charset="0"/>
              </a:rPr>
              <a:t> (Карельский перешеек) нанес врагу </a:t>
            </a:r>
            <a:r>
              <a:rPr lang="ru-RU" b="1" dirty="0">
                <a:latin typeface="Monotype Corsiva" panose="03010101010201010101" pitchFamily="66" charset="0"/>
              </a:rPr>
              <a:t>большой урон в живой силе и технике.</a:t>
            </a:r>
            <a:r>
              <a:rPr lang="ru-RU" dirty="0">
                <a:latin typeface="Monotype Corsiva" panose="03010101010201010101" pitchFamily="66" charset="0"/>
              </a:rPr>
              <a:t> 5 марта, прикрывая отход стрелкового батальона в районе города </a:t>
            </a:r>
            <a:r>
              <a:rPr lang="ru-RU" dirty="0" err="1">
                <a:latin typeface="Monotype Corsiva" panose="03010101010201010101" pitchFamily="66" charset="0"/>
              </a:rPr>
              <a:t>Виипури</a:t>
            </a:r>
            <a:r>
              <a:rPr lang="ru-RU" dirty="0">
                <a:latin typeface="Monotype Corsiva" panose="03010101010201010101" pitchFamily="66" charset="0"/>
              </a:rPr>
              <a:t> (город Выборг, Ленинградская область), погиб в бою. Звание 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Хафизу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Сабировичу</a:t>
            </a:r>
            <a:r>
              <a:rPr lang="ru-RU" dirty="0">
                <a:latin typeface="Monotype Corsiva" panose="03010101010201010101" pitchFamily="66" charset="0"/>
              </a:rPr>
              <a:t> присвоено 21 марта </a:t>
            </a:r>
            <a:r>
              <a:rPr lang="ru-RU" b="1" dirty="0">
                <a:latin typeface="Monotype Corsiva" panose="03010101010201010101" pitchFamily="66" charset="0"/>
              </a:rPr>
              <a:t>1940 </a:t>
            </a:r>
            <a:r>
              <a:rPr lang="ru-RU" dirty="0">
                <a:latin typeface="Monotype Corsiva" panose="03010101010201010101" pitchFamily="66" charset="0"/>
              </a:rPr>
              <a:t>года посмертно</a:t>
            </a:r>
            <a:r>
              <a:rPr lang="ru-RU" dirty="0" smtClean="0">
                <a:latin typeface="Monotype Corsiva" panose="03010101010201010101" pitchFamily="66" charset="0"/>
              </a:rPr>
              <a:t>.</a:t>
            </a:r>
          </a:p>
          <a:p>
            <a:pPr algn="just"/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Награжден </a:t>
            </a:r>
            <a:r>
              <a:rPr lang="ru-RU" dirty="0">
                <a:latin typeface="Monotype Corsiva" panose="03010101010201010101" pitchFamily="66" charset="0"/>
              </a:rPr>
              <a:t>орденом </a:t>
            </a:r>
            <a:r>
              <a:rPr lang="ru-RU" dirty="0" smtClean="0">
                <a:latin typeface="Monotype Corsiva" panose="03010101010201010101" pitchFamily="66" charset="0"/>
              </a:rPr>
              <a:t>Ленина.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2133" y="3861048"/>
            <a:ext cx="338437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/>
              <a:t>Сабиров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Хафиз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Сабирович</a:t>
            </a:r>
            <a:r>
              <a:rPr lang="ru-RU" sz="2800" b="1" i="1" dirty="0" smtClean="0"/>
              <a:t>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Балтасинский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д. Старая Турья</a:t>
            </a:r>
          </a:p>
          <a:p>
            <a:pPr algn="ctr"/>
            <a:r>
              <a:rPr lang="ru-RU" sz="2000" dirty="0" smtClean="0"/>
              <a:t>1910-21.03.1940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4469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76056" y="482621"/>
            <a:ext cx="1584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 descr="https://im0-tub-ru.yandex.net/i?id=a2e9d021cba30a550f010772b0eba725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882" y="482621"/>
            <a:ext cx="2845796" cy="363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32040" y="1963823"/>
            <a:ext cx="33843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  <a:cs typeface="Mongolian Baiti" panose="03000500000000000000" pitchFamily="66" charset="0"/>
              </a:rPr>
              <a:t>     Капитан </a:t>
            </a:r>
            <a:r>
              <a:rPr lang="ru-RU" dirty="0">
                <a:latin typeface="Monotype Corsiva" panose="03010101010201010101" pitchFamily="66" charset="0"/>
                <a:cs typeface="Mongolian Baiti" panose="03000500000000000000" pitchFamily="66" charset="0"/>
              </a:rPr>
              <a:t>Савельев при </a:t>
            </a:r>
            <a:r>
              <a:rPr lang="ru-RU" b="1" dirty="0">
                <a:latin typeface="Monotype Corsiva" panose="03010101010201010101" pitchFamily="66" charset="0"/>
                <a:cs typeface="Mongolian Baiti" panose="03000500000000000000" pitchFamily="66" charset="0"/>
              </a:rPr>
              <a:t>форсировании реки Неман у деревни </a:t>
            </a:r>
            <a:r>
              <a:rPr lang="ru-RU" b="1" dirty="0" err="1">
                <a:latin typeface="Monotype Corsiva" panose="03010101010201010101" pitchFamily="66" charset="0"/>
                <a:cs typeface="Mongolian Baiti" panose="03000500000000000000" pitchFamily="66" charset="0"/>
              </a:rPr>
              <a:t>Дарсунишкис</a:t>
            </a:r>
            <a:r>
              <a:rPr lang="ru-RU" b="1" dirty="0">
                <a:latin typeface="Monotype Corsiva" panose="03010101010201010101" pitchFamily="66" charset="0"/>
                <a:cs typeface="Mongolian Baiti" panose="03000500000000000000" pitchFamily="66" charset="0"/>
              </a:rPr>
              <a:t> </a:t>
            </a:r>
            <a:r>
              <a:rPr lang="ru-RU" dirty="0">
                <a:latin typeface="Monotype Corsiva" panose="03010101010201010101" pitchFamily="66" charset="0"/>
                <a:cs typeface="Mongolian Baiti" panose="03000500000000000000" pitchFamily="66" charset="0"/>
              </a:rPr>
              <a:t>(</a:t>
            </a:r>
            <a:r>
              <a:rPr lang="ru-RU" dirty="0" err="1">
                <a:latin typeface="Monotype Corsiva" panose="03010101010201010101" pitchFamily="66" charset="0"/>
                <a:cs typeface="Mongolian Baiti" panose="03000500000000000000" pitchFamily="66" charset="0"/>
              </a:rPr>
              <a:t>Кайшядорский</a:t>
            </a:r>
            <a:r>
              <a:rPr lang="ru-RU" dirty="0">
                <a:latin typeface="Monotype Corsiva" panose="03010101010201010101" pitchFamily="66" charset="0"/>
                <a:cs typeface="Mongolian Baiti" panose="03000500000000000000" pitchFamily="66" charset="0"/>
              </a:rPr>
              <a:t> район, Литва) в ходе Вильнюсской операции 17 июля 1944 года смело переправил батарею на небольшой плацдарм, уничтожил несколько вражеских орудий и пулеметов, 2 группы пехоты, обеспечив расширение плацдарма. </a:t>
            </a:r>
            <a:endParaRPr lang="ru-RU" dirty="0" smtClean="0">
              <a:latin typeface="Monotype Corsiva" panose="03010101010201010101" pitchFamily="66" charset="0"/>
              <a:cs typeface="Mongolian Baiti" panose="03000500000000000000" pitchFamily="66" charset="0"/>
            </a:endParaRPr>
          </a:p>
          <a:p>
            <a:pPr algn="just"/>
            <a:r>
              <a:rPr lang="ru-RU" dirty="0" smtClean="0">
                <a:latin typeface="Monotype Corsiva" panose="03010101010201010101" pitchFamily="66" charset="0"/>
                <a:cs typeface="Mongolian Baiti" panose="03000500000000000000" pitchFamily="66" charset="0"/>
              </a:rPr>
              <a:t>Звания </a:t>
            </a:r>
            <a:r>
              <a:rPr lang="ru-RU" b="1" dirty="0">
                <a:latin typeface="Monotype Corsiva" panose="03010101010201010101" pitchFamily="66" charset="0"/>
                <a:cs typeface="Mongolian Baiti" panose="03000500000000000000" pitchFamily="66" charset="0"/>
              </a:rPr>
              <a:t>Героя Советского Союза</a:t>
            </a:r>
            <a:r>
              <a:rPr lang="ru-RU" dirty="0">
                <a:latin typeface="Monotype Corsiva" panose="03010101010201010101" pitchFamily="66" charset="0"/>
                <a:cs typeface="Mongolian Baiti" panose="03000500000000000000" pitchFamily="66" charset="0"/>
              </a:rPr>
              <a:t> Федору Петровичу присвоено 24 марта </a:t>
            </a:r>
            <a:r>
              <a:rPr lang="ru-RU" b="1" dirty="0">
                <a:latin typeface="Monotype Corsiva" panose="03010101010201010101" pitchFamily="66" charset="0"/>
                <a:cs typeface="Mongolian Baiti" panose="03000500000000000000" pitchFamily="66" charset="0"/>
              </a:rPr>
              <a:t>1945</a:t>
            </a:r>
            <a:r>
              <a:rPr lang="ru-RU" dirty="0">
                <a:latin typeface="Monotype Corsiva" panose="03010101010201010101" pitchFamily="66" charset="0"/>
                <a:cs typeface="Mongolian Baiti" panose="03000500000000000000" pitchFamily="66" charset="0"/>
              </a:rPr>
              <a:t> года.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4221088"/>
            <a:ext cx="32403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Савельев Федор Петрович,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Новошешминский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с. Петропавловское</a:t>
            </a:r>
          </a:p>
          <a:p>
            <a:pPr algn="ctr"/>
            <a:r>
              <a:rPr lang="ru-RU" sz="2000" dirty="0" smtClean="0"/>
              <a:t>25.12.1918-19.11.1970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9345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4048" y="440016"/>
            <a:ext cx="1584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 descr="https://upload.wikimedia.org/wikipedia/ru/4/49/%D0%A1%D0%B0%D0%B4%D1%80%D0%B8%D0%B5%D0%B2_%D0%A1%D0%B0%D0%BC%D0%B0%D1%82_%D0%A1%D0%B0%D0%BB%D0%B0%D1%85%D0%BE%D0%B2%D0%B8%D1%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2520"/>
            <a:ext cx="2635292" cy="378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60032" y="1916831"/>
            <a:ext cx="35871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Командир </a:t>
            </a:r>
            <a:r>
              <a:rPr lang="ru-RU" dirty="0">
                <a:latin typeface="Monotype Corsiva" panose="03010101010201010101" pitchFamily="66" charset="0"/>
              </a:rPr>
              <a:t>отделения 667-го стрелкового полка (218-я стрелковая дивизия, 47-я армия, Воронежский фронт) сержант </a:t>
            </a:r>
            <a:r>
              <a:rPr lang="ru-RU" dirty="0" err="1">
                <a:latin typeface="Monotype Corsiva" panose="03010101010201010101" pitchFamily="66" charset="0"/>
              </a:rPr>
              <a:t>Садриев</a:t>
            </a:r>
            <a:r>
              <a:rPr lang="ru-RU" dirty="0">
                <a:latin typeface="Monotype Corsiva" panose="03010101010201010101" pitchFamily="66" charset="0"/>
              </a:rPr>
              <a:t> в числе первых 24 сентября 1943 года преодолел Днепр  и </a:t>
            </a:r>
            <a:r>
              <a:rPr lang="ru-RU" b="1" dirty="0">
                <a:latin typeface="Monotype Corsiva" panose="03010101010201010101" pitchFamily="66" charset="0"/>
              </a:rPr>
              <a:t>захватил плацдарм </a:t>
            </a:r>
            <a:r>
              <a:rPr lang="ru-RU" dirty="0">
                <a:latin typeface="Monotype Corsiva" panose="03010101010201010101" pitchFamily="66" charset="0"/>
              </a:rPr>
              <a:t>в районе села Хутор-Хмельная (</a:t>
            </a:r>
            <a:r>
              <a:rPr lang="ru-RU" dirty="0" err="1">
                <a:latin typeface="Monotype Corsiva" panose="03010101010201010101" pitchFamily="66" charset="0"/>
              </a:rPr>
              <a:t>Каневский</a:t>
            </a:r>
            <a:r>
              <a:rPr lang="ru-RU" dirty="0">
                <a:latin typeface="Monotype Corsiva" panose="03010101010201010101" pitchFamily="66" charset="0"/>
              </a:rPr>
              <a:t> район Черкасской области). Отделение обеспечило форсирование реки стрелковыми подразделениями полка. </a:t>
            </a:r>
            <a:endParaRPr lang="ru-RU" dirty="0" smtClean="0">
              <a:latin typeface="Monotype Corsiva" panose="03010101010201010101" pitchFamily="66" charset="0"/>
            </a:endParaRPr>
          </a:p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Звание 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 </a:t>
            </a:r>
            <a:r>
              <a:rPr lang="ru-RU" dirty="0" err="1">
                <a:latin typeface="Monotype Corsiva" panose="03010101010201010101" pitchFamily="66" charset="0"/>
              </a:rPr>
              <a:t>Самату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Салаховичу</a:t>
            </a:r>
            <a:r>
              <a:rPr lang="ru-RU" dirty="0">
                <a:latin typeface="Monotype Corsiva" panose="03010101010201010101" pitchFamily="66" charset="0"/>
              </a:rPr>
              <a:t> присвоено 3 июня </a:t>
            </a:r>
            <a:r>
              <a:rPr lang="ru-RU" b="1" dirty="0">
                <a:latin typeface="Monotype Corsiva" panose="03010101010201010101" pitchFamily="66" charset="0"/>
              </a:rPr>
              <a:t>1944</a:t>
            </a:r>
            <a:r>
              <a:rPr lang="ru-RU" dirty="0">
                <a:latin typeface="Monotype Corsiva" panose="03010101010201010101" pitchFamily="66" charset="0"/>
              </a:rPr>
              <a:t> года.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616" y="4159453"/>
            <a:ext cx="31683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/>
              <a:t>Садриев</a:t>
            </a:r>
            <a:r>
              <a:rPr lang="ru-RU" sz="2800" b="1" i="1" dirty="0" smtClean="0"/>
              <a:t> Саламат </a:t>
            </a:r>
            <a:r>
              <a:rPr lang="ru-RU" sz="2800" b="1" i="1" dirty="0" err="1" smtClean="0"/>
              <a:t>Салахович</a:t>
            </a:r>
            <a:r>
              <a:rPr lang="ru-RU" sz="2800" b="1" i="1" dirty="0" smtClean="0"/>
              <a:t>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Лениногорский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с. Старое Шугурово</a:t>
            </a:r>
          </a:p>
          <a:p>
            <a:pPr algn="ctr"/>
            <a:r>
              <a:rPr lang="ru-RU" sz="2000" dirty="0" smtClean="0"/>
              <a:t>15.01.1920-1988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75742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19"/>
            <a:ext cx="1066892" cy="1304657"/>
          </a:xfrm>
          <a:prstGeom prst="rect">
            <a:avLst/>
          </a:prstGeom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52096" y="361486"/>
            <a:ext cx="1944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4" descr="http://geroykursk.narod.ru/olderfiles/17/sazhinovv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802" y="486239"/>
            <a:ext cx="2880320" cy="378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52096" y="1772816"/>
            <a:ext cx="3420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</a:t>
            </a:r>
            <a:r>
              <a:rPr lang="ru-RU" dirty="0" err="1" smtClean="0">
                <a:latin typeface="Monotype Corsiva" panose="03010101010201010101" pitchFamily="66" charset="0"/>
              </a:rPr>
              <a:t>Сажинов</a:t>
            </a:r>
            <a:r>
              <a:rPr lang="ru-RU" dirty="0">
                <a:latin typeface="Monotype Corsiva" panose="03010101010201010101" pitchFamily="66" charset="0"/>
              </a:rPr>
              <a:t>, действуя в разведгруппе, 14 января 1945 года одним из первых </a:t>
            </a:r>
            <a:r>
              <a:rPr lang="ru-RU" b="1" dirty="0">
                <a:latin typeface="Monotype Corsiva" panose="03010101010201010101" pitchFamily="66" charset="0"/>
              </a:rPr>
              <a:t>ворвался на переправу </a:t>
            </a:r>
            <a:r>
              <a:rPr lang="ru-RU" dirty="0">
                <a:latin typeface="Monotype Corsiva" panose="03010101010201010101" pitchFamily="66" charset="0"/>
              </a:rPr>
              <a:t>через реку Нида и разведал брод для танков. способствуя продвижению стрелковых подразделений. 16 января 1945 года с группой  разведчиков одним из первых завязал бой на окраине города </a:t>
            </a:r>
            <a:r>
              <a:rPr lang="ru-RU" dirty="0" err="1">
                <a:latin typeface="Monotype Corsiva" panose="03010101010201010101" pitchFamily="66" charset="0"/>
              </a:rPr>
              <a:t>Радомско</a:t>
            </a:r>
            <a:r>
              <a:rPr lang="ru-RU" dirty="0">
                <a:latin typeface="Monotype Corsiva" panose="03010101010201010101" pitchFamily="66" charset="0"/>
              </a:rPr>
              <a:t> (Польша). способствуя продвижению стрелковых подразделений. Много раз ходил в разведку и доставлял ценные сведения для командования. Звание 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 </a:t>
            </a:r>
            <a:r>
              <a:rPr lang="ru-RU" dirty="0">
                <a:latin typeface="Monotype Corsiva" panose="03010101010201010101" pitchFamily="66" charset="0"/>
              </a:rPr>
              <a:t>Виктору Александровичу присвоено 10 апреля </a:t>
            </a:r>
            <a:r>
              <a:rPr lang="ru-RU" b="1" dirty="0">
                <a:latin typeface="Monotype Corsiva" panose="03010101010201010101" pitchFamily="66" charset="0"/>
              </a:rPr>
              <a:t>1945 </a:t>
            </a:r>
            <a:r>
              <a:rPr lang="ru-RU" dirty="0">
                <a:latin typeface="Monotype Corsiva" panose="03010101010201010101" pitchFamily="66" charset="0"/>
              </a:rPr>
              <a:t>года.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7786" y="4101017"/>
            <a:ext cx="31683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/>
          </a:p>
          <a:p>
            <a:pPr algn="ctr"/>
            <a:r>
              <a:rPr lang="ru-RU" sz="2800" b="1" i="1" dirty="0" err="1" smtClean="0"/>
              <a:t>Сажинов</a:t>
            </a:r>
            <a:r>
              <a:rPr lang="ru-RU" sz="2800" b="1" i="1" dirty="0" smtClean="0"/>
              <a:t> Виктор Александрович,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г</a:t>
            </a:r>
            <a:r>
              <a:rPr lang="ru-RU" sz="2400" b="1" i="1" dirty="0" smtClean="0">
                <a:solidFill>
                  <a:srgbClr val="FF0000"/>
                </a:solidFill>
              </a:rPr>
              <a:t>ород Казань</a:t>
            </a:r>
          </a:p>
          <a:p>
            <a:pPr algn="ctr"/>
            <a:r>
              <a:rPr lang="ru-RU" sz="2000" dirty="0" smtClean="0"/>
              <a:t>01.02.1925-23.04.1945</a:t>
            </a:r>
          </a:p>
          <a:p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1837995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832</Words>
  <Application>Microsoft Office PowerPoint</Application>
  <PresentationFormat>Экран (4:3)</PresentationFormat>
  <Paragraphs>78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Mongolian Baiti</vt:lpstr>
      <vt:lpstr>Monotype Corsiva</vt:lpstr>
      <vt:lpstr>Times New Roman</vt:lpstr>
      <vt:lpstr>Тема Office</vt:lpstr>
      <vt:lpstr>Презентация PowerPoint</vt:lpstr>
      <vt:lpstr>Абдрахманов  Асаф Кутдусович, Агрызский р-н, с.Иж-Бобья 20.12.1918-03.09.2000</vt:lpstr>
      <vt:lpstr>Презентация PowerPoint</vt:lpstr>
      <vt:lpstr>Презентация PowerPoint</vt:lpstr>
      <vt:lpstr>                    Подвиг                   героя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19</cp:revision>
  <cp:lastPrinted>2020-01-29T07:13:06Z</cp:lastPrinted>
  <dcterms:created xsi:type="dcterms:W3CDTF">2020-01-29T06:14:22Z</dcterms:created>
  <dcterms:modified xsi:type="dcterms:W3CDTF">2020-05-03T16:30:30Z</dcterms:modified>
</cp:coreProperties>
</file>